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63" r:id="rId5"/>
    <p:sldId id="260" r:id="rId6"/>
    <p:sldId id="259" r:id="rId7"/>
    <p:sldId id="261" r:id="rId8"/>
    <p:sldId id="262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08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83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38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378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604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39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71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655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76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02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77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53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4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5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01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2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87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940E4-3EF0-46A9-9B25-2E8EFED99283}" type="datetimeFigureOut">
              <a:rPr lang="ru-RU" smtClean="0"/>
              <a:t>08.12.2023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51708C-1059-41E0-8C7E-16D23F06EC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05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7539" y="1924050"/>
            <a:ext cx="8915399" cy="2262781"/>
          </a:xfrm>
        </p:spPr>
        <p:txBody>
          <a:bodyPr/>
          <a:lstStyle/>
          <a:p>
            <a:pPr algn="ctr"/>
            <a:r>
              <a:rPr lang="ru-RU" b="1" dirty="0" smtClean="0"/>
              <a:t>ПРЕЗЕНТАЦИЯ ПРОГРАММЫ РАЗВИТИЯ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7267" y="4377329"/>
            <a:ext cx="9895945" cy="1699621"/>
          </a:xfrm>
        </p:spPr>
        <p:txBody>
          <a:bodyPr>
            <a:normAutofit fontScale="92500"/>
          </a:bodyPr>
          <a:lstStyle/>
          <a:p>
            <a:pPr algn="ctr"/>
            <a:r>
              <a:rPr lang="ru-RU" b="1" dirty="0"/>
              <a:t>Государственного бюджетного дошкольного образовательного </a:t>
            </a:r>
            <a:r>
              <a:rPr lang="ru-RU" b="1" dirty="0" smtClean="0"/>
              <a:t>учреждения</a:t>
            </a:r>
          </a:p>
          <a:p>
            <a:pPr algn="ctr"/>
            <a:r>
              <a:rPr lang="ru-RU" b="1" dirty="0" smtClean="0"/>
              <a:t> </a:t>
            </a:r>
            <a:r>
              <a:rPr lang="ru-RU" b="1" dirty="0"/>
              <a:t>детского сада № 50 комбинированного </a:t>
            </a:r>
            <a:r>
              <a:rPr lang="ru-RU" b="1" dirty="0" smtClean="0"/>
              <a:t>вида </a:t>
            </a:r>
            <a:r>
              <a:rPr lang="ru-RU" b="1" dirty="0"/>
              <a:t>Кировского района </a:t>
            </a:r>
            <a:r>
              <a:rPr lang="ru-RU" b="1" dirty="0" smtClean="0"/>
              <a:t>Санкт-Петербурга</a:t>
            </a:r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 </a:t>
            </a:r>
            <a:r>
              <a:rPr lang="ru-RU" b="1" dirty="0"/>
              <a:t>на 2021-2025 годы</a:t>
            </a:r>
          </a:p>
        </p:txBody>
      </p:sp>
    </p:spTree>
    <p:extLst>
      <p:ext uri="{BB962C8B-B14F-4D97-AF65-F5344CB8AC3E}">
        <p14:creationId xmlns:p14="http://schemas.microsoft.com/office/powerpoint/2010/main" val="3209444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</a:t>
            </a:r>
            <a:r>
              <a:rPr lang="ru-RU" dirty="0" smtClean="0"/>
              <a:t>«</a:t>
            </a:r>
            <a:r>
              <a:rPr lang="ru-RU" dirty="0"/>
              <a:t>Семья. Взаимодействие. Развитие»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17712" y="2099794"/>
            <a:ext cx="4313864" cy="377762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Цель: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Обеспечение </a:t>
            </a:r>
            <a:r>
              <a:rPr lang="ru-RU" dirty="0"/>
              <a:t>психолого-педагогической поддержки семьи и повышение компетентности родителей (законных представителей) в вопросах развития и образования, охраны и укрепления здоровья детей, вовлечение родителей (законных представителей) в образовательный процесс детского сада.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31576" y="2126222"/>
            <a:ext cx="5173035" cy="377762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Задачи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 1. Способствовать </a:t>
            </a:r>
            <a:r>
              <a:rPr lang="ru-RU" dirty="0"/>
              <a:t>созданию атмосферы взаимопонимания, общности интересов, доверительных отношений между детьми, родителями и </a:t>
            </a:r>
            <a:r>
              <a:rPr lang="ru-RU" dirty="0" smtClean="0"/>
              <a:t>педагогами</a:t>
            </a:r>
            <a:br>
              <a:rPr lang="ru-RU" dirty="0" smtClean="0"/>
            </a:br>
            <a:r>
              <a:rPr lang="ru-RU" dirty="0" smtClean="0"/>
              <a:t>2. Выявлять </a:t>
            </a:r>
            <a:r>
              <a:rPr lang="ru-RU" dirty="0"/>
              <a:t>и изучать интересы и потребности семей </a:t>
            </a:r>
            <a:r>
              <a:rPr lang="ru-RU" dirty="0" smtClean="0"/>
              <a:t>воспитанников</a:t>
            </a:r>
            <a:br>
              <a:rPr lang="ru-RU" dirty="0" smtClean="0"/>
            </a:br>
            <a:r>
              <a:rPr lang="ru-RU" dirty="0" smtClean="0"/>
              <a:t>3. Оказывать </a:t>
            </a:r>
            <a:r>
              <a:rPr lang="ru-RU" dirty="0"/>
              <a:t>практическую помощь в формировании компетентности родителей в вопросах развития и образования, охраны и укрепления здоровья  </a:t>
            </a:r>
            <a:r>
              <a:rPr lang="ru-RU" dirty="0" smtClean="0"/>
              <a:t>детей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/>
              <a:t>Привлекать родителей к активному участию в образовательной деятельности детского сада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6637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</a:t>
            </a:r>
            <a:r>
              <a:rPr lang="ru-RU" dirty="0" smtClean="0"/>
              <a:t>« </a:t>
            </a:r>
            <a:r>
              <a:rPr lang="ru-RU" dirty="0"/>
              <a:t>Педагог. Точки роста»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36762" y="2126222"/>
            <a:ext cx="4313864" cy="3777622"/>
          </a:xfrm>
        </p:spPr>
        <p:txBody>
          <a:bodyPr>
            <a:normAutofit/>
          </a:bodyPr>
          <a:lstStyle/>
          <a:p>
            <a:r>
              <a:rPr lang="ru-RU" dirty="0"/>
              <a:t>Цель: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формирование </a:t>
            </a:r>
            <a:r>
              <a:rPr lang="ru-RU" dirty="0"/>
              <a:t>социального заказа на повышение квалификации педагогов, исходя из их профессионального развития, создание условий для повышения мотивации деятельности педагогов ГБДОУ, в соответствии с требованиями профессионального стандарта.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50626" y="2126222"/>
            <a:ext cx="5153985" cy="3777622"/>
          </a:xfrm>
        </p:spPr>
        <p:txBody>
          <a:bodyPr>
            <a:normAutofit/>
          </a:bodyPr>
          <a:lstStyle/>
          <a:p>
            <a:r>
              <a:rPr lang="ru-RU" dirty="0"/>
              <a:t>Задачи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1. Разработать </a:t>
            </a:r>
            <a:r>
              <a:rPr lang="ru-RU" dirty="0"/>
              <a:t>системный подход к организации непрерывного образования </a:t>
            </a:r>
            <a:r>
              <a:rPr lang="ru-RU" dirty="0" smtClean="0"/>
              <a:t>сотрудников</a:t>
            </a:r>
            <a:br>
              <a:rPr lang="ru-RU" dirty="0" smtClean="0"/>
            </a:br>
            <a:r>
              <a:rPr lang="ru-RU" dirty="0" smtClean="0"/>
              <a:t>2. Повысить </a:t>
            </a:r>
            <a:r>
              <a:rPr lang="ru-RU" dirty="0"/>
              <a:t>профессиональные компетенции педагогов по использованию </a:t>
            </a:r>
            <a:r>
              <a:rPr lang="ru-RU" dirty="0" smtClean="0"/>
              <a:t>ИКТ</a:t>
            </a:r>
            <a:br>
              <a:rPr lang="ru-RU" dirty="0" smtClean="0"/>
            </a:br>
            <a:r>
              <a:rPr lang="ru-RU" dirty="0" smtClean="0"/>
              <a:t>3. Способствовать </a:t>
            </a:r>
            <a:r>
              <a:rPr lang="ru-RU" dirty="0"/>
              <a:t>профессиональному развитию и самореализации педагогов, развивать творческий </a:t>
            </a:r>
            <a:r>
              <a:rPr lang="ru-RU" dirty="0" smtClean="0"/>
              <a:t>потенциал</a:t>
            </a:r>
            <a:br>
              <a:rPr lang="ru-RU" dirty="0" smtClean="0"/>
            </a:br>
            <a:r>
              <a:rPr lang="ru-RU" dirty="0" smtClean="0"/>
              <a:t>4. Организовать </a:t>
            </a:r>
            <a:r>
              <a:rPr lang="ru-RU" dirty="0"/>
              <a:t>систему эффективного наставничества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97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</a:t>
            </a:r>
            <a:r>
              <a:rPr lang="ru-RU" dirty="0" smtClean="0"/>
              <a:t>«</a:t>
            </a:r>
            <a:r>
              <a:rPr lang="ru-RU" dirty="0"/>
              <a:t>Цифровой детский сад»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Цель: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повышение </a:t>
            </a:r>
            <a:r>
              <a:rPr lang="ru-RU" dirty="0"/>
              <a:t>уровня профессионального мастерства сотрудников детского сада в применении ИКТ, создание условий для внедрения современных информационных технологий для улучшения качества образовательного процесса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03076" y="2126222"/>
            <a:ext cx="4601535" cy="377762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Задачи:</a:t>
            </a:r>
            <a:br>
              <a:rPr lang="ru-RU" dirty="0" smtClean="0"/>
            </a:br>
            <a:r>
              <a:rPr lang="ru-RU" dirty="0" smtClean="0"/>
              <a:t>1. Способствовать </a:t>
            </a:r>
            <a:r>
              <a:rPr lang="ru-RU" dirty="0"/>
              <a:t>повышению качества воспитания и образования, всестороннему развитию воспитанников путем информатизации образовательного процесса и использования цифровых образовательных </a:t>
            </a:r>
            <a:r>
              <a:rPr lang="ru-RU" dirty="0" smtClean="0"/>
              <a:t>ресурсов</a:t>
            </a:r>
            <a:br>
              <a:rPr lang="ru-RU" dirty="0" smtClean="0"/>
            </a:br>
            <a:r>
              <a:rPr lang="ru-RU" dirty="0" smtClean="0"/>
              <a:t>2. Повысить </a:t>
            </a:r>
            <a:r>
              <a:rPr lang="ru-RU" dirty="0"/>
              <a:t>профессиональный уровень работников ДОУ по использованию ИКТ, интернет -ресурсов и </a:t>
            </a:r>
            <a:r>
              <a:rPr lang="ru-RU" dirty="0" smtClean="0"/>
              <a:t>сервисов</a:t>
            </a:r>
            <a:br>
              <a:rPr lang="ru-RU" dirty="0" smtClean="0"/>
            </a:br>
            <a:r>
              <a:rPr lang="ru-RU" dirty="0" smtClean="0"/>
              <a:t>3. Оказывать </a:t>
            </a:r>
            <a:r>
              <a:rPr lang="ru-RU" dirty="0"/>
              <a:t>психолого-педагогическую консультативную помощь родителям воспитанников, в том числе с использованием дистанционных </a:t>
            </a:r>
            <a:r>
              <a:rPr lang="ru-RU" dirty="0" smtClean="0"/>
              <a:t>технологий</a:t>
            </a:r>
            <a:br>
              <a:rPr lang="ru-RU" dirty="0" smtClean="0"/>
            </a:br>
            <a:r>
              <a:rPr lang="ru-RU" dirty="0" smtClean="0"/>
              <a:t>4. Модернизировать </a:t>
            </a:r>
            <a:r>
              <a:rPr lang="ru-RU" dirty="0"/>
              <a:t>образовательное пространство ДОУ с помощью компьютерного и мультимедийного оборудования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69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Разработчики Программы Развития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590800"/>
          </a:xfrm>
        </p:spPr>
        <p:txBody>
          <a:bodyPr>
            <a:normAutofit/>
          </a:bodyPr>
          <a:lstStyle/>
          <a:p>
            <a:r>
              <a:rPr lang="ru-RU" sz="2000" dirty="0"/>
              <a:t>Иванова Ольга </a:t>
            </a:r>
            <a:r>
              <a:rPr lang="ru-RU" sz="2000" dirty="0" smtClean="0"/>
              <a:t>Константиновна,  заведующий ГБДОУ детский сад №50 Кировского района Санкт-Петербурга</a:t>
            </a:r>
            <a:endParaRPr lang="ru-RU" sz="2000" dirty="0"/>
          </a:p>
          <a:p>
            <a:r>
              <a:rPr lang="ru-RU" sz="2000" dirty="0"/>
              <a:t>Малиновская Зинаида </a:t>
            </a:r>
            <a:r>
              <a:rPr lang="ru-RU" sz="2000" dirty="0" smtClean="0"/>
              <a:t>Ивановна, </a:t>
            </a:r>
            <a:r>
              <a:rPr lang="ru-RU" sz="2000" dirty="0"/>
              <a:t>старший </a:t>
            </a:r>
            <a:r>
              <a:rPr lang="ru-RU" sz="2000" dirty="0" smtClean="0"/>
              <a:t>воспитатель ГБДОУ </a:t>
            </a:r>
            <a:r>
              <a:rPr lang="ru-RU" sz="2000" dirty="0"/>
              <a:t>детский сад №50 Кировского района Санкт-Петербурга</a:t>
            </a:r>
          </a:p>
          <a:p>
            <a:r>
              <a:rPr lang="ru-RU" sz="2000" dirty="0" smtClean="0"/>
              <a:t>Дорогая Дарья Федоровна, учитель-логопед ГБДОУ </a:t>
            </a:r>
            <a:r>
              <a:rPr lang="ru-RU" sz="2000" dirty="0"/>
              <a:t>детский сад №50 Кировского района Санкт-Петербурга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3638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Программа развития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1A1A1A"/>
                </a:solidFill>
                <a:latin typeface="YS Text"/>
              </a:rPr>
              <a:t>это </a:t>
            </a:r>
            <a:r>
              <a:rPr lang="ru-RU" sz="2800" dirty="0" smtClean="0">
                <a:solidFill>
                  <a:srgbClr val="1A1A1A"/>
                </a:solidFill>
                <a:latin typeface="YS Text"/>
              </a:rPr>
              <a:t>нормативный стратегический </a:t>
            </a:r>
            <a:r>
              <a:rPr lang="ru-RU" sz="2800" dirty="0">
                <a:solidFill>
                  <a:srgbClr val="1A1A1A"/>
                </a:solidFill>
                <a:latin typeface="YS Text"/>
              </a:rPr>
              <a:t>стратегический документ </a:t>
            </a:r>
            <a:r>
              <a:rPr lang="ru-RU" sz="2800" dirty="0" smtClean="0">
                <a:solidFill>
                  <a:srgbClr val="1A1A1A"/>
                </a:solidFill>
                <a:latin typeface="YS Text"/>
              </a:rPr>
              <a:t>дошкольного образовательного </a:t>
            </a:r>
            <a:r>
              <a:rPr lang="ru-RU" sz="2800" dirty="0">
                <a:solidFill>
                  <a:srgbClr val="1A1A1A"/>
                </a:solidFill>
                <a:latin typeface="YS Text"/>
              </a:rPr>
              <a:t>учреждения, в котором отражаются </a:t>
            </a:r>
            <a:r>
              <a:rPr lang="ru-RU" sz="2800" dirty="0" smtClean="0">
                <a:solidFill>
                  <a:srgbClr val="1A1A1A"/>
                </a:solidFill>
                <a:latin typeface="YS Text"/>
              </a:rPr>
              <a:t>цель и </a:t>
            </a:r>
            <a:r>
              <a:rPr lang="ru-RU" sz="2800" dirty="0">
                <a:solidFill>
                  <a:srgbClr val="1A1A1A"/>
                </a:solidFill>
                <a:latin typeface="YS Text"/>
              </a:rPr>
              <a:t>комплекс </a:t>
            </a:r>
            <a:r>
              <a:rPr lang="ru-RU" sz="2800" dirty="0" smtClean="0">
                <a:solidFill>
                  <a:srgbClr val="1A1A1A"/>
                </a:solidFill>
                <a:latin typeface="YS Text"/>
              </a:rPr>
              <a:t>мероприятий, направленных на </a:t>
            </a:r>
            <a:r>
              <a:rPr lang="ru-RU" sz="2800" dirty="0">
                <a:solidFill>
                  <a:srgbClr val="1A1A1A"/>
                </a:solidFill>
                <a:latin typeface="YS Text"/>
              </a:rPr>
              <a:t>реализацию актуальных, перспективных, прогнозируемых </a:t>
            </a:r>
            <a:r>
              <a:rPr lang="ru-RU" sz="2800" dirty="0" smtClean="0">
                <a:solidFill>
                  <a:srgbClr val="1A1A1A"/>
                </a:solidFill>
                <a:latin typeface="YS Text"/>
              </a:rPr>
              <a:t>образовательных потребностей </a:t>
            </a:r>
            <a:r>
              <a:rPr lang="ru-RU" sz="2800" dirty="0">
                <a:solidFill>
                  <a:srgbClr val="1A1A1A"/>
                </a:solidFill>
                <a:latin typeface="YS Text"/>
              </a:rPr>
              <a:t>и социального </a:t>
            </a:r>
            <a:r>
              <a:rPr lang="ru-RU" sz="2800" dirty="0" smtClean="0">
                <a:solidFill>
                  <a:srgbClr val="1A1A1A"/>
                </a:solidFill>
                <a:latin typeface="YS Text"/>
              </a:rPr>
              <a:t>заказа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092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4933" y="452660"/>
            <a:ext cx="9709679" cy="662823"/>
          </a:xfrm>
        </p:spPr>
        <p:txBody>
          <a:bodyPr>
            <a:normAutofit fontScale="90000"/>
          </a:bodyPr>
          <a:lstStyle/>
          <a:p>
            <a:r>
              <a:rPr lang="ru-RU" sz="3000" b="1" dirty="0"/>
              <a:t>Основания для разработки </a:t>
            </a:r>
            <a:r>
              <a:rPr lang="ru-RU" sz="3000" b="1" dirty="0" smtClean="0"/>
              <a:t>программы развития</a:t>
            </a:r>
            <a:endParaRPr lang="ru-RU" sz="3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4933" y="1286933"/>
            <a:ext cx="9709679" cy="5181600"/>
          </a:xfrm>
        </p:spPr>
        <p:txBody>
          <a:bodyPr>
            <a:normAutofit fontScale="25000" lnSpcReduction="20000"/>
          </a:bodyPr>
          <a:lstStyle/>
          <a:p>
            <a:r>
              <a:rPr lang="ru-RU" sz="4800" dirty="0" smtClean="0"/>
              <a:t>Федеральный </a:t>
            </a:r>
            <a:r>
              <a:rPr lang="ru-RU" sz="4800" dirty="0"/>
              <a:t>закон Российской Федерации от 29.12.2012 г. № 273-ФЗ «Об образовании в Российской Федерации»</a:t>
            </a:r>
          </a:p>
          <a:p>
            <a:r>
              <a:rPr lang="ru-RU" sz="4800" dirty="0" smtClean="0"/>
              <a:t>Приказ </a:t>
            </a:r>
            <a:r>
              <a:rPr lang="ru-RU" sz="4800" dirty="0"/>
              <a:t>Министерства образования и науки РФ от 17.10.2013, № 1155 «Об утверждении федерального государственного образовательного стандарта дошкольного образования»</a:t>
            </a:r>
          </a:p>
          <a:p>
            <a:r>
              <a:rPr lang="ru-RU" sz="4800" dirty="0" smtClean="0"/>
              <a:t>Государственная </a:t>
            </a:r>
            <a:r>
              <a:rPr lang="ru-RU" sz="4800" dirty="0"/>
              <a:t>программа Российской Федерации "Развитие образования", утвержденная постановлением Правительства Российской Федерации от 26 декабря 2017г. N1642</a:t>
            </a:r>
          </a:p>
          <a:p>
            <a:r>
              <a:rPr lang="ru-RU" sz="4800" dirty="0" smtClean="0"/>
              <a:t>Указ </a:t>
            </a:r>
            <a:r>
              <a:rPr lang="ru-RU" sz="4800" dirty="0"/>
              <a:t>Президента РФ «О национальных целях и стратегических задачах развития Российской Федерации на период до 2024 года» от 7 мая 2018 года №204</a:t>
            </a:r>
          </a:p>
          <a:p>
            <a:r>
              <a:rPr lang="ru-RU" sz="4800" dirty="0" smtClean="0"/>
              <a:t>Национальный </a:t>
            </a:r>
            <a:r>
              <a:rPr lang="ru-RU" sz="4800" dirty="0"/>
              <a:t>проект «Образование»</a:t>
            </a:r>
          </a:p>
          <a:p>
            <a:r>
              <a:rPr lang="ru-RU" sz="4800" dirty="0" smtClean="0"/>
              <a:t>Стратегия </a:t>
            </a:r>
            <a:r>
              <a:rPr lang="ru-RU" sz="4800" dirty="0"/>
              <a:t>развития воспитания в Российской Федерации на период до 2025 года, утвержденная распоряжением Правительства Российской Федерации от 29.05.2015 №996-р «Стратегия развития воспитания в Российской Федерации на период до 2025 года»</a:t>
            </a:r>
          </a:p>
          <a:p>
            <a:r>
              <a:rPr lang="ru-RU" sz="4800" dirty="0" smtClean="0"/>
              <a:t> </a:t>
            </a:r>
            <a:r>
              <a:rPr lang="ru-RU" sz="4800" dirty="0"/>
              <a:t>Государственная программа Санкт-Петербурга "Развитие образования в Санкт-Петербурге", утвержденная постановлением правительства Санкт-Петербурга от 04.06.2014 N 453</a:t>
            </a:r>
          </a:p>
          <a:p>
            <a:r>
              <a:rPr lang="ru-RU" sz="4800" dirty="0" smtClean="0"/>
              <a:t> </a:t>
            </a:r>
            <a:r>
              <a:rPr lang="ru-RU" sz="4800" dirty="0"/>
              <a:t>Федеральный закон Российской Федерации от 31.07.2020 г. № 304-ФЗ «О внесении изменений в Федеральный закон «Об образовании в Российской Федерации» по вопросам воспитания обучающихся»</a:t>
            </a:r>
          </a:p>
          <a:p>
            <a:r>
              <a:rPr lang="ru-RU" sz="4800" dirty="0" smtClean="0"/>
              <a:t>Закон </a:t>
            </a:r>
            <a:r>
              <a:rPr lang="ru-RU" sz="4800" dirty="0"/>
              <a:t>Санкт-Петербурга от 26.06.2013 г. № 461-83 "Об образовании в Санкт-Петербурге"</a:t>
            </a:r>
          </a:p>
          <a:p>
            <a:r>
              <a:rPr lang="ru-RU" sz="4800" dirty="0" smtClean="0"/>
              <a:t>Распоряжение </a:t>
            </a:r>
            <a:r>
              <a:rPr lang="ru-RU" sz="4800" dirty="0"/>
              <a:t>Комитета по образованию Санкт-Петербурга от 03.07.2019 №1987-р об утверждении модели Санкт-Петербургской региональной системы оценки качества образования (далее - СПБ РСОКО), положения о СПБ РСОКО и критериев СПБ РСОКО</a:t>
            </a:r>
          </a:p>
          <a:p>
            <a:r>
              <a:rPr lang="ru-RU" sz="4800" dirty="0" smtClean="0"/>
              <a:t>Программа </a:t>
            </a:r>
            <a:r>
              <a:rPr lang="ru-RU" sz="4800" dirty="0"/>
              <a:t>развития системы образования Кировского района Санкт-Петербурга «Развитие образования в Кировском </a:t>
            </a:r>
            <a:r>
              <a:rPr lang="ru-RU" sz="4800" dirty="0" smtClean="0"/>
              <a:t>районе Санкт-Петербурга</a:t>
            </a:r>
            <a:r>
              <a:rPr lang="ru-RU" sz="4800" dirty="0"/>
              <a:t>» на период 2020-2024 годов</a:t>
            </a:r>
          </a:p>
          <a:p>
            <a:r>
              <a:rPr lang="ru-RU" sz="4800" dirty="0" smtClean="0"/>
              <a:t>Устав </a:t>
            </a:r>
            <a:r>
              <a:rPr lang="ru-RU" sz="4800" dirty="0"/>
              <a:t>Государственного бюджетного дошкольного образовательного учреждения детского сада № 50 Кировского района Санкт-Петербурга, утвержденный распоряжением Комитета по образованию Правительства Санкт-Петербурга от 07.09.2015 № 4488-р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13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5950" y="624110"/>
            <a:ext cx="9618663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Миссия </a:t>
            </a:r>
            <a:r>
              <a:rPr lang="ru-RU" sz="2800" b="1" dirty="0"/>
              <a:t>ГБДОУ детского сада № 50 Кировского района Санкт-Петербурга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01" y="2190750"/>
            <a:ext cx="9618661" cy="3777622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сохранение </a:t>
            </a:r>
            <a:r>
              <a:rPr lang="ru-RU" sz="2000" dirty="0"/>
              <a:t>уникальности и </a:t>
            </a:r>
            <a:r>
              <a:rPr lang="ru-RU" sz="2000" dirty="0" err="1"/>
              <a:t>самоценности</a:t>
            </a:r>
            <a:r>
              <a:rPr lang="ru-RU" sz="2000" dirty="0"/>
              <a:t> дошкольного детства, </a:t>
            </a:r>
            <a:r>
              <a:rPr lang="ru-RU" sz="2000" dirty="0" smtClean="0"/>
              <a:t> создание </a:t>
            </a:r>
            <a:r>
              <a:rPr lang="ru-RU" sz="2000" dirty="0"/>
              <a:t>благоприятных условий для развития воспитанников в соответствии с их различиями, склонностями, способностями и интересами, способствующими формированию компетенций, </a:t>
            </a:r>
            <a:r>
              <a:rPr lang="ru-RU" sz="2000" dirty="0" smtClean="0"/>
              <a:t>которые </a:t>
            </a:r>
            <a:r>
              <a:rPr lang="ru-RU" sz="2000" dirty="0"/>
              <a:t>обеспечивают им успешность сегодня и в </a:t>
            </a:r>
            <a:r>
              <a:rPr lang="ru-RU" sz="2000" dirty="0" smtClean="0"/>
              <a:t>будущем</a:t>
            </a:r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Детский </a:t>
            </a:r>
            <a:r>
              <a:rPr lang="ru-RU" sz="2000" b="1" dirty="0"/>
              <a:t>сад должен предоставить возможность быть успешным</a:t>
            </a:r>
            <a:r>
              <a:rPr lang="ru-RU" sz="2000" b="1" dirty="0" smtClean="0"/>
              <a:t>, научить </a:t>
            </a:r>
            <a:r>
              <a:rPr lang="ru-RU" sz="2000" b="1" dirty="0"/>
              <a:t>быть успешным, увидеть и оценить успех </a:t>
            </a:r>
            <a:r>
              <a:rPr lang="ru-RU" sz="2000" b="1" dirty="0" smtClean="0"/>
              <a:t>каждого!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5518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Повышение качества образования и воспитания детей дошкольного возраста, создание условий для их полноценного личностного, физического и психического развития.</a:t>
            </a:r>
          </a:p>
        </p:txBody>
      </p:sp>
    </p:spTree>
    <p:extLst>
      <p:ext uri="{BB962C8B-B14F-4D97-AF65-F5344CB8AC3E}">
        <p14:creationId xmlns:p14="http://schemas.microsoft.com/office/powerpoint/2010/main" val="1284437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Задачи программы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905000" y="1619250"/>
            <a:ext cx="9809162" cy="4724400"/>
          </a:xfrm>
        </p:spPr>
        <p:txBody>
          <a:bodyPr>
            <a:normAutofit fontScale="70000" lnSpcReduction="20000"/>
          </a:bodyPr>
          <a:lstStyle/>
          <a:p>
            <a:r>
              <a:rPr lang="ru-RU" sz="2900" dirty="0" smtClean="0"/>
              <a:t>Повышение </a:t>
            </a:r>
            <a:r>
              <a:rPr lang="ru-RU" sz="2900" dirty="0"/>
              <a:t>качества воспитания и образования, за счет информатизации образовательного процесса и использование цифровых образовательных ресурсов.</a:t>
            </a:r>
          </a:p>
          <a:p>
            <a:r>
              <a:rPr lang="ru-RU" sz="2900" dirty="0" smtClean="0"/>
              <a:t>Повышение </a:t>
            </a:r>
            <a:r>
              <a:rPr lang="ru-RU" sz="2900" dirty="0"/>
              <a:t>профессиональной компетенции педагогического коллектива</a:t>
            </a:r>
          </a:p>
          <a:p>
            <a:r>
              <a:rPr lang="ru-RU" sz="2900" dirty="0" smtClean="0"/>
              <a:t>Оказание </a:t>
            </a:r>
            <a:r>
              <a:rPr lang="ru-RU" sz="2900" dirty="0"/>
              <a:t>методической, психолого-педагогической и консультативной помощи родителям воспитанников </a:t>
            </a:r>
          </a:p>
          <a:p>
            <a:r>
              <a:rPr lang="ru-RU" sz="2900" dirty="0" smtClean="0"/>
              <a:t>Всестороннее </a:t>
            </a:r>
            <a:r>
              <a:rPr lang="ru-RU" sz="2900" dirty="0"/>
              <a:t>развитие и саморазвитие воспитанников, раскрытие их индивидуального потенциала, сохранение и укрепления физического и психического здоровья, развитие социальной </a:t>
            </a:r>
            <a:r>
              <a:rPr lang="ru-RU" sz="2900" dirty="0" err="1"/>
              <a:t>адаптированности</a:t>
            </a:r>
            <a:r>
              <a:rPr lang="ru-RU" sz="2900" dirty="0"/>
              <a:t> приобщение к общечеловеческим ценностям</a:t>
            </a:r>
          </a:p>
          <a:p>
            <a:r>
              <a:rPr lang="ru-RU" sz="2900" dirty="0" smtClean="0"/>
              <a:t>Развитие </a:t>
            </a:r>
            <a:r>
              <a:rPr lang="ru-RU" sz="2900" dirty="0"/>
              <a:t>механизмов эффективного взаимодействия учреждения с образовательными организациями, социальными партнерами в рамках осуществления образовательной и воспитательной деятельности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9311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Срок и </a:t>
            </a:r>
            <a:r>
              <a:rPr lang="ru-RU" b="1" dirty="0" smtClean="0"/>
              <a:t>этапы </a:t>
            </a:r>
            <a:br>
              <a:rPr lang="ru-RU" b="1" dirty="0" smtClean="0"/>
            </a:br>
            <a:r>
              <a:rPr lang="ru-RU" b="1" dirty="0" smtClean="0"/>
              <a:t>реализации программы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5000" y="1905000"/>
            <a:ext cx="9599611" cy="4495800"/>
          </a:xfrm>
        </p:spPr>
        <p:txBody>
          <a:bodyPr>
            <a:normAutofit fontScale="85000" lnSpcReduction="10000"/>
          </a:bodyPr>
          <a:lstStyle/>
          <a:p>
            <a:r>
              <a:rPr lang="ru-RU" sz="2400" b="1" dirty="0"/>
              <a:t>Первый этап: </a:t>
            </a:r>
            <a:r>
              <a:rPr lang="ru-RU" sz="2400" dirty="0"/>
              <a:t>2021-2022 гг. аналитико-диагностический, включающий анализ исходного состояния и тенденций развития ГБДОУ для понимания реальных возможностей и сроков исполнения программы.	 Отбор	 перспективных нововведений и проектов реформирования образовательного пространства.</a:t>
            </a:r>
          </a:p>
          <a:p>
            <a:r>
              <a:rPr lang="ru-RU" sz="2400" b="1" dirty="0"/>
              <a:t>Второй этап:</a:t>
            </a:r>
            <a:r>
              <a:rPr lang="ru-RU" sz="2400" dirty="0"/>
              <a:t> 2021-2024 гг. основной, внедренческий, включающий поэтапную реализацию целевых программ внедрение действенных механизмов развития ГБДОУ, промежуточный контроль реализации целевых программ, предъявление промежуточного опыта ГБДОУ. Выведение на уровень трансляции сложившегося опыта.</a:t>
            </a:r>
          </a:p>
          <a:p>
            <a:r>
              <a:rPr lang="ru-RU" sz="2400" b="1" dirty="0"/>
              <a:t>Третий этап</a:t>
            </a:r>
            <a:r>
              <a:rPr lang="ru-RU" sz="2400" b="1" dirty="0" smtClean="0"/>
              <a:t>: </a:t>
            </a:r>
            <a:r>
              <a:rPr lang="ru-RU" sz="2400" dirty="0" smtClean="0"/>
              <a:t>2025-2025 </a:t>
            </a:r>
            <a:r>
              <a:rPr lang="ru-RU" sz="2400" dirty="0"/>
              <a:t>гг. практико-прогностический, включающий реализацию, анализ, обобщение результатов работы ГБДОУ; подведение итогов, осмысление результатов реализации Программы, постановка новых стратегических задач развития ГБДОУ и конструирование дальнейших путей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2245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1" y="624110"/>
            <a:ext cx="9371012" cy="12808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Ожидаемые конечные результаты, ключевые показатели реализации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1" y="2133600"/>
            <a:ext cx="9371011" cy="413385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Повышение качества </a:t>
            </a:r>
            <a:r>
              <a:rPr lang="ru-RU" sz="2000" dirty="0"/>
              <a:t>образовательных услуг</a:t>
            </a:r>
          </a:p>
          <a:p>
            <a:r>
              <a:rPr lang="ru-RU" sz="2000" dirty="0" smtClean="0"/>
              <a:t> Повышение уровня </a:t>
            </a:r>
            <a:r>
              <a:rPr lang="ru-RU" sz="2000" dirty="0"/>
              <a:t>профессиональных компетенций педагогов</a:t>
            </a:r>
          </a:p>
          <a:p>
            <a:r>
              <a:rPr lang="ru-RU" sz="2000" dirty="0" smtClean="0"/>
              <a:t> Повышение педагогической компетентности </a:t>
            </a:r>
            <a:r>
              <a:rPr lang="ru-RU" sz="2000" dirty="0"/>
              <a:t>родителей, их </a:t>
            </a:r>
            <a:r>
              <a:rPr lang="ru-RU" sz="2000" dirty="0" smtClean="0"/>
              <a:t>активного участия </a:t>
            </a:r>
            <a:r>
              <a:rPr lang="ru-RU" sz="2000" dirty="0"/>
              <a:t>в образовательном процессе</a:t>
            </a:r>
          </a:p>
          <a:p>
            <a:r>
              <a:rPr lang="ru-RU" sz="2000" dirty="0" smtClean="0"/>
              <a:t> Повышение </a:t>
            </a:r>
            <a:r>
              <a:rPr lang="ru-RU" sz="2000" dirty="0"/>
              <a:t>и </a:t>
            </a:r>
            <a:r>
              <a:rPr lang="ru-RU" sz="2000" dirty="0" smtClean="0"/>
              <a:t>разнообразие двигательной активности </a:t>
            </a:r>
            <a:r>
              <a:rPr lang="ru-RU" sz="2000" dirty="0"/>
              <a:t>воспитанников</a:t>
            </a:r>
          </a:p>
          <a:p>
            <a:r>
              <a:rPr lang="ru-RU" sz="2000" dirty="0" smtClean="0"/>
              <a:t> Формирование ценностей </a:t>
            </a:r>
            <a:r>
              <a:rPr lang="ru-RU" sz="2000" dirty="0"/>
              <a:t>здорового образа жизни у всех участников образовательного процесса</a:t>
            </a:r>
          </a:p>
          <a:p>
            <a:r>
              <a:rPr lang="ru-RU" sz="2000" dirty="0" smtClean="0"/>
              <a:t> Повышение уровня </a:t>
            </a:r>
            <a:r>
              <a:rPr lang="ru-RU" sz="2000" dirty="0" err="1"/>
              <a:t>цифровизации</a:t>
            </a:r>
            <a:r>
              <a:rPr lang="ru-RU" sz="2000" dirty="0"/>
              <a:t>, </a:t>
            </a:r>
            <a:r>
              <a:rPr lang="ru-RU" sz="2000" dirty="0" smtClean="0"/>
              <a:t>внедрение современных информационных технологий </a:t>
            </a:r>
            <a:r>
              <a:rPr lang="ru-RU" sz="2000" dirty="0"/>
              <a:t>в образовательный процесс ГБДОУ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39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 </a:t>
            </a:r>
            <a:r>
              <a:rPr lang="ru-RU" dirty="0" smtClean="0"/>
              <a:t>«</a:t>
            </a:r>
            <a:r>
              <a:rPr lang="ru-RU" dirty="0"/>
              <a:t>Здоровый дошкольник»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Цель :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Охрана </a:t>
            </a:r>
            <a:r>
              <a:rPr lang="ru-RU" dirty="0"/>
              <a:t>и укрепление физического и психического здоровья детей, обеспечение их эмоционального благополучия, формирование ценностей здорового образа жизни, формирование у родителей, педагогов, воспитанников ответственности в виде сохранения собственного здоровья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Задачи:</a:t>
            </a:r>
            <a:br>
              <a:rPr lang="ru-RU" dirty="0" smtClean="0"/>
            </a:br>
            <a:r>
              <a:rPr lang="ru-RU" dirty="0" smtClean="0"/>
              <a:t>1. </a:t>
            </a:r>
            <a:r>
              <a:rPr lang="ru-RU" dirty="0"/>
              <a:t>Формировать у всех участников образовательного процесса осознанное отношение к своему </a:t>
            </a:r>
            <a:r>
              <a:rPr lang="ru-RU" dirty="0" smtClean="0"/>
              <a:t>здоровью</a:t>
            </a:r>
            <a:br>
              <a:rPr lang="ru-RU" dirty="0" smtClean="0"/>
            </a:br>
            <a:r>
              <a:rPr lang="ru-RU" dirty="0" smtClean="0"/>
              <a:t>2. Активизировать </a:t>
            </a:r>
            <a:r>
              <a:rPr lang="ru-RU" dirty="0"/>
              <a:t>педагогический потенциал семьи в вопросах формирования ценностей здорового образа </a:t>
            </a:r>
            <a:r>
              <a:rPr lang="ru-RU" dirty="0" smtClean="0"/>
              <a:t>жизни</a:t>
            </a:r>
            <a:br>
              <a:rPr lang="ru-RU" dirty="0" smtClean="0"/>
            </a:br>
            <a:r>
              <a:rPr lang="ru-RU" dirty="0" smtClean="0"/>
              <a:t>3. </a:t>
            </a:r>
            <a:r>
              <a:rPr lang="ru-RU" dirty="0"/>
              <a:t>Приобщать детей и взрослых к традициям спортивно-массовой и оздоровительной </a:t>
            </a:r>
            <a:r>
              <a:rPr lang="ru-RU" dirty="0" smtClean="0"/>
              <a:t>работы</a:t>
            </a:r>
            <a:br>
              <a:rPr lang="ru-RU" dirty="0" smtClean="0"/>
            </a:br>
            <a:r>
              <a:rPr lang="ru-RU" dirty="0" smtClean="0"/>
              <a:t>4. </a:t>
            </a:r>
            <a:r>
              <a:rPr lang="ru-RU" dirty="0"/>
              <a:t>Совершенствовать </a:t>
            </a:r>
            <a:r>
              <a:rPr lang="ru-RU" dirty="0" err="1"/>
              <a:t>здоровьесозидающую</a:t>
            </a:r>
            <a:r>
              <a:rPr lang="ru-RU" dirty="0"/>
              <a:t> образовательную </a:t>
            </a:r>
            <a:r>
              <a:rPr lang="ru-RU" dirty="0" smtClean="0"/>
              <a:t>среду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66489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54</TotalTime>
  <Words>657</Words>
  <Application>Microsoft Office PowerPoint</Application>
  <PresentationFormat>Широкоэкранный</PresentationFormat>
  <Paragraphs>59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Wingdings 3</vt:lpstr>
      <vt:lpstr>YS Text</vt:lpstr>
      <vt:lpstr>Легкий дым</vt:lpstr>
      <vt:lpstr>ПРЕЗЕНТАЦИЯ ПРОГРАММЫ РАЗВИТИЯ</vt:lpstr>
      <vt:lpstr>Программа развития</vt:lpstr>
      <vt:lpstr>Основания для разработки программы развития</vt:lpstr>
      <vt:lpstr>Миссия ГБДОУ детского сада № 50 Кировского района Санкт-Петербурга </vt:lpstr>
      <vt:lpstr>Цель программы</vt:lpstr>
      <vt:lpstr>Задачи программы</vt:lpstr>
      <vt:lpstr>Срок и этапы  реализации программы</vt:lpstr>
      <vt:lpstr>Ожидаемые конечные результаты, ключевые показатели реализации программы</vt:lpstr>
      <vt:lpstr>Проект «Здоровый дошкольник»</vt:lpstr>
      <vt:lpstr>Проект «Семья. Взаимодействие. Развитие»</vt:lpstr>
      <vt:lpstr>Проект « Педагог. Точки роста»</vt:lpstr>
      <vt:lpstr>Проект «Цифровой детский сад»</vt:lpstr>
      <vt:lpstr>Разработчики Программы Развития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ПРОГРАММЫ РАЗВИТИЯ</dc:title>
  <dc:creator>malin</dc:creator>
  <cp:lastModifiedBy>malin</cp:lastModifiedBy>
  <cp:revision>7</cp:revision>
  <dcterms:created xsi:type="dcterms:W3CDTF">2023-12-08T13:02:06Z</dcterms:created>
  <dcterms:modified xsi:type="dcterms:W3CDTF">2021-01-25T14:06:40Z</dcterms:modified>
</cp:coreProperties>
</file>